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84" r:id="rId2"/>
    <p:sldId id="275" r:id="rId3"/>
    <p:sldId id="286" r:id="rId4"/>
    <p:sldId id="288" r:id="rId5"/>
    <p:sldId id="287" r:id="rId6"/>
    <p:sldId id="285" r:id="rId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A0"/>
    <a:srgbClr val="000087"/>
    <a:srgbClr val="861119"/>
    <a:srgbClr val="661023"/>
    <a:srgbClr val="751128"/>
    <a:srgbClr val="580E1F"/>
    <a:srgbClr val="C8C8C8"/>
    <a:srgbClr val="830B2C"/>
    <a:srgbClr val="862333"/>
    <a:srgbClr val="5C0D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89348" autoAdjust="0"/>
  </p:normalViewPr>
  <p:slideViewPr>
    <p:cSldViewPr snapToGrid="0" snapToObjects="1">
      <p:cViewPr varScale="1">
        <p:scale>
          <a:sx n="113" d="100"/>
          <a:sy n="113" d="100"/>
        </p:scale>
        <p:origin x="614" y="86"/>
      </p:cViewPr>
      <p:guideLst>
        <p:guide orient="horz" pos="1619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49" d="100"/>
        <a:sy n="2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6.xml"/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285AEC-48F6-974B-B02D-842DE4CA19D2}" type="datetimeFigureOut">
              <a:rPr lang="en-US" smtClean="0"/>
              <a:t>4/29/2020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596CA4-195B-534F-B3C9-4FD2C31831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6485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png>
</file>

<file path=ppt/media/image4.png>
</file>

<file path=ppt/media/image5.jp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32C378-A1AA-634A-BDC7-DFEEA7139B4C}" type="datetimeFigureOut">
              <a:rPr lang="en-US" smtClean="0"/>
              <a:t>4/29/2020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170377-F598-F04C-87AC-48DBA0C45F8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4009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602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630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15-0192_MG_1945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352775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15-0192_MG_1898-Edi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152882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320" y="327040"/>
            <a:ext cx="7316928" cy="857250"/>
          </a:xfrm>
        </p:spPr>
        <p:txBody>
          <a:bodyPr/>
          <a:lstStyle>
            <a:lvl1pPr>
              <a:defRPr>
                <a:solidFill>
                  <a:srgbClr val="861119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5946223" y="0"/>
            <a:ext cx="3197777" cy="545042"/>
          </a:xfrm>
          <a:prstGeom prst="rect">
            <a:avLst/>
          </a:prstGeom>
          <a:solidFill>
            <a:srgbClr val="66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pic>
        <p:nvPicPr>
          <p:cNvPr id="8" name="Picture 7" descr="wordmark2 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612" y="171924"/>
            <a:ext cx="1485779" cy="188108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" y="5016499"/>
            <a:ext cx="9144000" cy="127001"/>
          </a:xfrm>
          <a:prstGeom prst="rect">
            <a:avLst/>
          </a:prstGeom>
          <a:solidFill>
            <a:srgbClr val="6610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" y="4953000"/>
            <a:ext cx="9144000" cy="6349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86720" y="1303788"/>
            <a:ext cx="7986032" cy="3288212"/>
          </a:xfrm>
          <a:prstGeom prst="rect">
            <a:avLst/>
          </a:prstGeom>
        </p:spPr>
        <p:txBody>
          <a:bodyPr vert="horz"/>
          <a:lstStyle>
            <a:lvl1pPr marL="228600" indent="-227013">
              <a:buClr>
                <a:schemeClr val="accent1"/>
              </a:buClr>
              <a:defRPr sz="2000"/>
            </a:lvl1pPr>
            <a:lvl2pPr marL="573088" indent="-285750" defTabSz="455613">
              <a:defRPr sz="1600"/>
            </a:lvl2pPr>
            <a:lvl3pPr marL="862013" indent="-228600">
              <a:defRPr sz="1600"/>
            </a:lvl3pPr>
            <a:lvl4pPr marL="1139825" indent="-228600">
              <a:defRPr sz="1600"/>
            </a:lvl4pPr>
            <a:lvl5pPr marL="1427163" indent="-22860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391354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5946223" y="0"/>
            <a:ext cx="3197777" cy="545042"/>
          </a:xfrm>
          <a:prstGeom prst="rect">
            <a:avLst/>
          </a:prstGeom>
          <a:solidFill>
            <a:srgbClr val="66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pic>
        <p:nvPicPr>
          <p:cNvPr id="4" name="Picture 3" descr="wordmark2 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612" y="171924"/>
            <a:ext cx="1485779" cy="1881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319" y="327040"/>
            <a:ext cx="7311309" cy="857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" y="4953000"/>
            <a:ext cx="9144000" cy="6349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" y="5016499"/>
            <a:ext cx="9144000" cy="127001"/>
          </a:xfrm>
          <a:prstGeom prst="rect">
            <a:avLst/>
          </a:prstGeom>
          <a:solidFill>
            <a:srgbClr val="6610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108264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5946223" y="0"/>
            <a:ext cx="3197777" cy="545042"/>
          </a:xfrm>
          <a:prstGeom prst="rect">
            <a:avLst/>
          </a:prstGeom>
          <a:solidFill>
            <a:srgbClr val="66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pic>
        <p:nvPicPr>
          <p:cNvPr id="4" name="Picture 3" descr="wordmark2 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612" y="171924"/>
            <a:ext cx="1485779" cy="188108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1" y="4953000"/>
            <a:ext cx="9144000" cy="6349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" y="5016499"/>
            <a:ext cx="9144000" cy="127001"/>
          </a:xfrm>
          <a:prstGeom prst="rect">
            <a:avLst/>
          </a:prstGeom>
          <a:solidFill>
            <a:srgbClr val="6610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38530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997422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3319" y="327040"/>
            <a:ext cx="7794569" cy="85725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76337" y="15093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132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65" r:id="rId3"/>
    <p:sldLayoutId id="2147483666" r:id="rId4"/>
    <p:sldLayoutId id="2147483667" r:id="rId5"/>
    <p:sldLayoutId id="2147483655" r:id="rId6"/>
  </p:sldLayoutIdLst>
  <p:transition spd="med">
    <p:fade/>
  </p:transition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1" kern="1200">
          <a:solidFill>
            <a:srgbClr val="861119"/>
          </a:solidFill>
          <a:effectLst>
            <a:outerShdw blurRad="50800" dist="38100" dir="27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39725" indent="-339725" algn="l" defTabSz="457200" rtl="0" eaLnBrk="1" latinLnBrk="0" hangingPunct="1">
        <a:spcBef>
          <a:spcPts val="900"/>
        </a:spcBef>
        <a:buClr>
          <a:schemeClr val="accent5"/>
        </a:buClr>
        <a:buFont typeface="Arial"/>
        <a:buChar char="•"/>
        <a:defRPr sz="2400" kern="1200">
          <a:solidFill>
            <a:srgbClr val="000000"/>
          </a:solidFill>
          <a:latin typeface="+mn-lt"/>
          <a:ea typeface="+mn-ea"/>
          <a:cs typeface="+mn-cs"/>
        </a:defRPr>
      </a:lvl1pPr>
      <a:lvl2pPr marL="798513" indent="-395288" algn="l" defTabSz="457200" rtl="0" eaLnBrk="1" latinLnBrk="0" hangingPunct="1">
        <a:spcBef>
          <a:spcPct val="20000"/>
        </a:spcBef>
        <a:buClr>
          <a:schemeClr val="accent5"/>
        </a:buClr>
        <a:buFont typeface="Arial"/>
        <a:buChar char="–"/>
        <a:defRPr sz="18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accent5"/>
        </a:buClr>
        <a:buFont typeface="Arial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accent5"/>
        </a:buClr>
        <a:buFont typeface="Arial"/>
        <a:buChar char="–"/>
        <a:defRPr sz="16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 title="Maroon Backdrop"/>
          <p:cNvSpPr/>
          <p:nvPr/>
        </p:nvSpPr>
        <p:spPr>
          <a:xfrm>
            <a:off x="3660559" y="-15114"/>
            <a:ext cx="5483441" cy="3556496"/>
          </a:xfrm>
          <a:prstGeom prst="rect">
            <a:avLst/>
          </a:prstGeom>
          <a:solidFill>
            <a:srgbClr val="5C0D1C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UMAwordmark_wtag_white.png" title="UMass Amherst Wordmark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596"/>
          <a:stretch/>
        </p:blipFill>
        <p:spPr>
          <a:xfrm>
            <a:off x="6845300" y="205021"/>
            <a:ext cx="2125517" cy="276746"/>
          </a:xfrm>
          <a:prstGeom prst="rect">
            <a:avLst/>
          </a:prstGeom>
        </p:spPr>
      </p:pic>
      <p:sp>
        <p:nvSpPr>
          <p:cNvPr id="17" name="Title 1" title="Title"/>
          <p:cNvSpPr txBox="1">
            <a:spLocks/>
          </p:cNvSpPr>
          <p:nvPr/>
        </p:nvSpPr>
        <p:spPr>
          <a:xfrm>
            <a:off x="4857703" y="1487523"/>
            <a:ext cx="4914676" cy="46166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rgbClr val="861119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chemeClr val="bg1"/>
                </a:solidFill>
              </a:rPr>
              <a:t>Image Similarity	</a:t>
            </a: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4971058" y="3037656"/>
            <a:ext cx="3925406" cy="34589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accent5"/>
              </a:buClr>
              <a:buSzTx/>
              <a:buFont typeface="Arial"/>
              <a:buNone/>
              <a:tabLst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solidFill>
                  <a:schemeClr val="bg1"/>
                </a:solidFill>
              </a:rPr>
              <a:t>April 30</a:t>
            </a:r>
            <a:r>
              <a:rPr lang="en-US" baseline="30000" dirty="0">
                <a:solidFill>
                  <a:schemeClr val="bg1"/>
                </a:solidFill>
              </a:rPr>
              <a:t>th</a:t>
            </a:r>
            <a:r>
              <a:rPr lang="en-US" dirty="0">
                <a:solidFill>
                  <a:schemeClr val="bg1"/>
                </a:solidFill>
              </a:rPr>
              <a:t> , 2020</a:t>
            </a:r>
            <a:endParaRPr lang="en-US" baseline="30000" dirty="0">
              <a:solidFill>
                <a:schemeClr val="bg1"/>
              </a:solidFill>
            </a:endParaRPr>
          </a:p>
          <a:p>
            <a:pPr algn="r"/>
            <a:r>
              <a:rPr lang="en-US" baseline="30000" dirty="0">
                <a:solidFill>
                  <a:schemeClr val="bg1"/>
                </a:solidFill>
              </a:rPr>
              <a:t> </a:t>
            </a:r>
          </a:p>
          <a:p>
            <a:pPr algn="r"/>
            <a:r>
              <a:rPr lang="en-US" baseline="30000" dirty="0">
                <a:solidFill>
                  <a:schemeClr val="bg1"/>
                </a:solidFill>
              </a:rPr>
              <a:t>  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 hidden="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Title</a:t>
            </a:r>
            <a:r>
              <a:rPr lang="en-US" baseline="0" dirty="0"/>
              <a:t> Slide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99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27025"/>
            <a:ext cx="7316788" cy="632717"/>
          </a:xfrm>
        </p:spPr>
        <p:txBody>
          <a:bodyPr/>
          <a:lstStyle/>
          <a:p>
            <a:r>
              <a:rPr lang="en-US" dirty="0"/>
              <a:t>	Problem Statement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0" y="1303338"/>
            <a:ext cx="8345488" cy="3289300"/>
          </a:xfrm>
          <a:prstGeom prst="rect">
            <a:avLst/>
          </a:prstGeom>
        </p:spPr>
        <p:txBody>
          <a:bodyPr/>
          <a:lstStyle/>
          <a:p>
            <a:pPr>
              <a:buClr>
                <a:schemeClr val="accent1"/>
              </a:buClr>
            </a:pPr>
            <a:r>
              <a:rPr lang="en-US" dirty="0"/>
              <a:t>Image-Similarity </a:t>
            </a:r>
          </a:p>
          <a:p>
            <a:pPr lvl="1"/>
            <a:r>
              <a:rPr lang="en-US" dirty="0"/>
              <a:t>Law enforcement agencies often receives huge dump of images. </a:t>
            </a:r>
          </a:p>
          <a:p>
            <a:pPr lvl="1"/>
            <a:r>
              <a:rPr lang="en-US" dirty="0"/>
              <a:t>Given an image of interest, they often need to find other similar images from the past.</a:t>
            </a:r>
          </a:p>
          <a:p>
            <a:pPr lvl="1"/>
            <a:r>
              <a:rPr lang="en-US" dirty="0"/>
              <a:t>Example use case : Identify a criminal using crime-scene images through his/her MO.</a:t>
            </a:r>
          </a:p>
          <a:p>
            <a:r>
              <a:rPr lang="en-US" dirty="0"/>
              <a:t>Deliverable</a:t>
            </a:r>
          </a:p>
          <a:p>
            <a:pPr lvl="1"/>
            <a:r>
              <a:rPr lang="en-US" dirty="0"/>
              <a:t>A plugin for Media Viewer engine developed by Jagath, which can be used to find similar images, given an input query image.</a:t>
            </a:r>
          </a:p>
          <a:p>
            <a:pPr marL="0" indent="0">
              <a:buNone/>
            </a:pPr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928057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1B8F4-55C3-43F2-B9BC-B42218DFA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053" y="214353"/>
            <a:ext cx="7316928" cy="425677"/>
          </a:xfrm>
        </p:spPr>
        <p:txBody>
          <a:bodyPr/>
          <a:lstStyle/>
          <a:p>
            <a:r>
              <a:rPr lang="en-US" dirty="0"/>
              <a:t>Technical Approach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5202BD-3B86-4D76-A4F1-EA8C50A103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97120" y="849109"/>
            <a:ext cx="4125871" cy="3670827"/>
          </a:xfrm>
        </p:spPr>
        <p:txBody>
          <a:bodyPr/>
          <a:lstStyle/>
          <a:p>
            <a:r>
              <a:rPr lang="en-US" sz="1200" b="1" i="0" u="sng" dirty="0">
                <a:solidFill>
                  <a:srgbClr val="24292E"/>
                </a:solidFill>
                <a:effectLst/>
                <a:latin typeface="-apple-system"/>
              </a:rPr>
              <a:t>Input</a:t>
            </a:r>
            <a:r>
              <a:rPr lang="en-US" sz="1200" b="0" i="0" dirty="0">
                <a:solidFill>
                  <a:srgbClr val="24292E"/>
                </a:solidFill>
                <a:effectLst/>
                <a:latin typeface="-apple-system"/>
              </a:rPr>
              <a:t> – Directory of Images for which you want to run similarity.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1" u="sng" dirty="0">
                <a:solidFill>
                  <a:srgbClr val="24292E"/>
                </a:solidFill>
                <a:latin typeface="-apple-system"/>
              </a:rPr>
              <a:t>Preprocessing</a:t>
            </a:r>
            <a:r>
              <a:rPr lang="en-US" sz="1200" dirty="0">
                <a:solidFill>
                  <a:srgbClr val="24292E"/>
                </a:solidFill>
                <a:latin typeface="-apple-system"/>
              </a:rPr>
              <a:t> – Reshape to (224,224,3) tensor and normalization. 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1" i="0" u="sng" dirty="0">
                <a:solidFill>
                  <a:srgbClr val="24292E"/>
                </a:solidFill>
                <a:effectLst/>
                <a:latin typeface="-apple-system"/>
              </a:rPr>
              <a:t>Generate Embeddings</a:t>
            </a:r>
            <a:r>
              <a:rPr lang="en-US" sz="1200" b="0" i="0" dirty="0">
                <a:solidFill>
                  <a:srgbClr val="24292E"/>
                </a:solidFill>
                <a:effectLst/>
                <a:latin typeface="-apple-system"/>
              </a:rPr>
              <a:t> – Forward pass through pre-trained deep-ranking model. </a:t>
            </a:r>
            <a:r>
              <a:rPr lang="en-US" sz="1200" dirty="0">
                <a:solidFill>
                  <a:srgbClr val="24292E"/>
                </a:solidFill>
                <a:latin typeface="-apple-system"/>
              </a:rPr>
              <a:t>Output of the second-last layer as representation of the image. </a:t>
            </a:r>
            <a:r>
              <a:rPr lang="en-US" sz="1200">
                <a:solidFill>
                  <a:srgbClr val="24292E"/>
                </a:solidFill>
                <a:latin typeface="-apple-system"/>
              </a:rPr>
              <a:t>(</a:t>
            </a:r>
            <a:r>
              <a:rPr lang="en-US" sz="1100" b="0" i="0">
                <a:solidFill>
                  <a:srgbClr val="101010"/>
                </a:solidFill>
                <a:effectLst/>
                <a:latin typeface="DDG_ProximaNova"/>
              </a:rPr>
              <a:t>150528 -&gt; 4096</a:t>
            </a:r>
            <a:r>
              <a:rPr lang="en-US" sz="1200">
                <a:solidFill>
                  <a:srgbClr val="24292E"/>
                </a:solidFill>
                <a:latin typeface="-apple-system"/>
              </a:rPr>
              <a:t>).  </a:t>
            </a:r>
            <a:endParaRPr lang="en-US" sz="1200" dirty="0">
              <a:solidFill>
                <a:srgbClr val="24292E"/>
              </a:solidFill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1" i="0" u="sng" dirty="0">
                <a:solidFill>
                  <a:srgbClr val="24292E"/>
                </a:solidFill>
                <a:effectLst/>
                <a:latin typeface="-apple-system"/>
              </a:rPr>
              <a:t>Scene Classification</a:t>
            </a:r>
            <a:r>
              <a:rPr lang="en-US" sz="1200" b="0" i="0" dirty="0">
                <a:solidFill>
                  <a:srgbClr val="24292E"/>
                </a:solidFill>
                <a:effectLst/>
                <a:latin typeface="-apple-system"/>
              </a:rPr>
              <a:t> – Identify the type of scene in the image.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1" u="sng" dirty="0">
                <a:solidFill>
                  <a:srgbClr val="24292E"/>
                </a:solidFill>
                <a:latin typeface="-apple-system"/>
              </a:rPr>
              <a:t>Storage</a:t>
            </a:r>
            <a:r>
              <a:rPr lang="en-US" sz="1200" b="1" dirty="0">
                <a:solidFill>
                  <a:srgbClr val="24292E"/>
                </a:solidFill>
                <a:latin typeface="-apple-system"/>
              </a:rPr>
              <a:t> – </a:t>
            </a:r>
            <a:r>
              <a:rPr lang="en-US" sz="1200" dirty="0">
                <a:solidFill>
                  <a:srgbClr val="24292E"/>
                </a:solidFill>
                <a:latin typeface="-apple-system"/>
              </a:rPr>
              <a:t>Stores image representation and scene information in SQLite database for future similarity search.</a:t>
            </a:r>
            <a:r>
              <a:rPr lang="en-US" sz="1200" b="1" dirty="0">
                <a:solidFill>
                  <a:srgbClr val="24292E"/>
                </a:solidFill>
                <a:latin typeface="-apple-system"/>
              </a:rPr>
              <a:t>	</a:t>
            </a:r>
            <a:endParaRPr lang="en-US" sz="1200" b="1" i="0" dirty="0">
              <a:solidFill>
                <a:srgbClr val="24292E"/>
              </a:solidFill>
              <a:effectLst/>
              <a:latin typeface="-apple-system"/>
            </a:endParaRPr>
          </a:p>
          <a:p>
            <a:pPr marL="1587" indent="0">
              <a:buNone/>
            </a:pPr>
            <a:endParaRPr lang="en-US" sz="1200" dirty="0"/>
          </a:p>
          <a:p>
            <a:pPr marL="1587" indent="0">
              <a:buNone/>
            </a:pPr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14B1A-7569-4931-B333-09C89C63EB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740AEA5-A348-2949-9B8B-EA763C54C64D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5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FBBE07E1-35EB-4C7F-BF9B-3869306D9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427" y="690890"/>
            <a:ext cx="3629025" cy="410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046025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B307B-B4E9-4CE8-9664-98E3B0AD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Dan’s Questions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9E8DCE-2C96-40FE-94EF-C0B098F8D4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Wondering how this will work at scale &amp; what are the benchmarks of this 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How much data has been thrown at it</a:t>
            </a:r>
          </a:p>
          <a:p>
            <a:pPr marL="1587" indent="0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Arial" panose="020B0604020202020204" pitchFamily="34" charset="0"/>
              </a:rPr>
              <a:t>	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Can we do this per project, per case? 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Is it capable of image similarity across every investigation?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Not certain how this would be used - maybe incorporate face data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AAA2A4-7D83-452E-B7A7-0AB3E5CD7F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740AEA5-A348-2949-9B8B-EA763C54C64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585303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4EECA-A212-429C-ABD6-D6794E0BD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I do next week ?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570B50-28DE-40CC-B1C5-966D04BB62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Prepare for the final presentation ? </a:t>
            </a:r>
          </a:p>
          <a:p>
            <a:endParaRPr lang="en-US" dirty="0"/>
          </a:p>
          <a:p>
            <a:r>
              <a:rPr lang="en-US" dirty="0"/>
              <a:t>Hopefully, hear back from Dan 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86D9FB-50B7-4F56-83D8-45829B7074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740AEA5-A348-2949-9B8B-EA763C54C64D}" type="slidenum">
              <a:rPr lang="en-US" smtClean="0"/>
              <a:t>4</a:t>
            </a:fld>
            <a:endParaRPr lang="en-US"/>
          </a:p>
        </p:txBody>
      </p:sp>
      <p:pic>
        <p:nvPicPr>
          <p:cNvPr id="6" name="Graphic 5" descr="Winking face outline">
            <a:extLst>
              <a:ext uri="{FF2B5EF4-FFF2-40B4-BE49-F238E27FC236}">
                <a16:creationId xmlns:a16="http://schemas.microsoft.com/office/drawing/2014/main" id="{4CBD269D-B73C-4EBF-A02E-A11A2337D5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10853" y="130378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748841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 title="Maroon Backdrop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5C0D1C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UMAwordmark_wtag_white.png" title="University of Massachusetts Amherst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328" y="2282003"/>
            <a:ext cx="2125517" cy="423135"/>
          </a:xfrm>
          <a:prstGeom prst="rect">
            <a:avLst/>
          </a:prstGeom>
        </p:spPr>
      </p:pic>
      <p:sp>
        <p:nvSpPr>
          <p:cNvPr id="2" name="Title 1" hidden="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Closing Slide</a:t>
            </a:r>
          </a:p>
        </p:txBody>
      </p:sp>
    </p:spTree>
    <p:extLst>
      <p:ext uri="{BB962C8B-B14F-4D97-AF65-F5344CB8AC3E}">
        <p14:creationId xmlns:p14="http://schemas.microsoft.com/office/powerpoint/2010/main" val="1711314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Plaza">
      <a:dk1>
        <a:sysClr val="windowText" lastClr="000000"/>
      </a:dk1>
      <a:lt1>
        <a:sysClr val="window" lastClr="FFFFFF"/>
      </a:lt1>
      <a:dk2>
        <a:srgbClr val="333333"/>
      </a:dk2>
      <a:lt2>
        <a:srgbClr val="CCCCCC"/>
      </a:lt2>
      <a:accent1>
        <a:srgbClr val="990000"/>
      </a:accent1>
      <a:accent2>
        <a:srgbClr val="580101"/>
      </a:accent2>
      <a:accent3>
        <a:srgbClr val="E94A00"/>
      </a:accent3>
      <a:accent4>
        <a:srgbClr val="EB8F00"/>
      </a:accent4>
      <a:accent5>
        <a:srgbClr val="A4A4A4"/>
      </a:accent5>
      <a:accent6>
        <a:srgbClr val="666666"/>
      </a:accent6>
      <a:hlink>
        <a:srgbClr val="D01010"/>
      </a:hlink>
      <a:folHlink>
        <a:srgbClr val="E6682E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WEEK-7</Template>
  <TotalTime>126</TotalTime>
  <Words>253</Words>
  <Application>Microsoft Office PowerPoint</Application>
  <PresentationFormat>On-screen Show (16:9)</PresentationFormat>
  <Paragraphs>39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-apple-system</vt:lpstr>
      <vt:lpstr>Arial</vt:lpstr>
      <vt:lpstr>Calibri</vt:lpstr>
      <vt:lpstr>DDG_ProximaNova</vt:lpstr>
      <vt:lpstr>Office Theme</vt:lpstr>
      <vt:lpstr>Title Slide</vt:lpstr>
      <vt:lpstr> Problem Statement</vt:lpstr>
      <vt:lpstr>Technical Approach </vt:lpstr>
      <vt:lpstr>Dan’s Questions </vt:lpstr>
      <vt:lpstr>What will I do next week ? </vt:lpstr>
      <vt:lpstr>Closing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</dc:title>
  <dc:creator>kautilya.rajbhara@gmail.com</dc:creator>
  <cp:lastModifiedBy>kautilya.rajbhara@gmail.com</cp:lastModifiedBy>
  <cp:revision>10</cp:revision>
  <dcterms:created xsi:type="dcterms:W3CDTF">2020-04-09T19:28:14Z</dcterms:created>
  <dcterms:modified xsi:type="dcterms:W3CDTF">2020-04-29T15:33:49Z</dcterms:modified>
</cp:coreProperties>
</file>

<file path=docProps/thumbnail.jpeg>
</file>